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anrope" pitchFamily="2" charset="0"/>
      <p:regular r:id="rId9"/>
      <p:bold r:id="rId10"/>
    </p:embeddedFont>
    <p:embeddedFont>
      <p:font typeface="Manrope SemiBold" pitchFamily="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>
      <p:cViewPr varScale="1">
        <p:scale>
          <a:sx n="158" d="100"/>
          <a:sy n="158" d="100"/>
        </p:scale>
        <p:origin x="51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7daff47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7daff47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93640fdab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93640fdab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c7daff4756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c7daff4756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c7daff4756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c7daff4756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c7daff4756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c7daff4756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7daff4756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c7daff4756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Statotest graphics and elements 02 11-0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Statotest graphics and elements 02 11-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025" y="4480199"/>
            <a:ext cx="746751" cy="3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1277975"/>
            <a:ext cx="7097700" cy="31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„We monitor your</a:t>
            </a:r>
            <a:endParaRPr sz="3600" dirty="0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Bridges, buildings, and</a:t>
            </a:r>
            <a:endParaRPr sz="3600" dirty="0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Constructions </a:t>
            </a:r>
            <a:r>
              <a:rPr lang="en" sz="3600" dirty="0">
                <a:solidFill>
                  <a:srgbClr val="E21752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even if</a:t>
            </a:r>
            <a:endParaRPr sz="3600" dirty="0">
              <a:solidFill>
                <a:srgbClr val="E21752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 dirty="0">
                <a:solidFill>
                  <a:srgbClr val="E21752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You sleep.”</a:t>
            </a:r>
            <a:endParaRPr sz="3600" dirty="0">
              <a:solidFill>
                <a:srgbClr val="E21752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Statotest graphics and elements 02 11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Statotest graphics and elements 02 11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025" y="4480199"/>
            <a:ext cx="746751" cy="3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3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nrope SemiBold"/>
                <a:ea typeface="Manrope SemiBold"/>
                <a:cs typeface="Manrope SemiBold"/>
                <a:sym typeface="Manrope SemiBold"/>
              </a:rPr>
              <a:t>Problem:</a:t>
            </a:r>
            <a:br>
              <a:rPr lang="en" sz="3600">
                <a:latin typeface="Manrope SemiBold"/>
                <a:ea typeface="Manrope SemiBold"/>
                <a:cs typeface="Manrope SemiBold"/>
                <a:sym typeface="Manrope SemiBold"/>
              </a:rPr>
            </a:br>
            <a:r>
              <a:rPr lang="en" sz="3600">
                <a:latin typeface="Manrope SemiBold"/>
                <a:ea typeface="Manrope SemiBold"/>
                <a:cs typeface="Manrope SemiBold"/>
                <a:sym typeface="Manrope SemiBold"/>
              </a:rPr>
              <a:t>why is it </a:t>
            </a:r>
            <a:r>
              <a:rPr lang="en" sz="3600">
                <a:solidFill>
                  <a:srgbClr val="1F04A3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important?</a:t>
            </a:r>
            <a:endParaRPr sz="3600">
              <a:solidFill>
                <a:srgbClr val="1F04A3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296025"/>
            <a:ext cx="8520600" cy="2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anrope"/>
                <a:ea typeface="Manrope"/>
                <a:cs typeface="Manrope"/>
                <a:sym typeface="Manrope"/>
              </a:rPr>
              <a:t>Aging structures</a:t>
            </a:r>
            <a:endParaRPr sz="14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anrope"/>
                <a:ea typeface="Manrope"/>
                <a:cs typeface="Manrope"/>
                <a:sym typeface="Manrope"/>
              </a:rPr>
              <a:t>Climate change and extreme weather</a:t>
            </a:r>
            <a:endParaRPr sz="14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anrope"/>
                <a:ea typeface="Manrope"/>
                <a:cs typeface="Manrope"/>
                <a:sym typeface="Manrope"/>
              </a:rPr>
              <a:t>Increasing usage intensity (such as traffic volume)</a:t>
            </a:r>
            <a:endParaRPr sz="1400"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title="Statotest graphics and elements 02 11-0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3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Solution:</a:t>
            </a:r>
            <a:endParaRPr sz="3600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311700" y="2296025"/>
            <a:ext cx="8520600" cy="2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Long-term monitoring of structures around the clock, </a:t>
            </a:r>
            <a:endParaRPr sz="1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even in hard-toreach areas, using modern online technologies</a:t>
            </a:r>
            <a:endParaRPr sz="1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Collection of data on temporal developments and immediate </a:t>
            </a:r>
            <a:endParaRPr sz="1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notification in case of sudden/significant changes in the structure</a:t>
            </a:r>
            <a:endParaRPr sz="1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Processed data into information to simplify decision-making</a:t>
            </a:r>
            <a:endParaRPr sz="1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Comprehensive system, economically justifiable</a:t>
            </a:r>
            <a:endParaRPr sz="1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72" name="Google Shape;72;p15" title="Statotest graphics and elements 02 11-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025" y="4480199"/>
            <a:ext cx="746751" cy="34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title="Statotest graphics and elements 02 11-0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 title="Statotest graphics and elements 02 11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4025" y="4480199"/>
            <a:ext cx="746751" cy="3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3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21752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Core concept</a:t>
            </a:r>
            <a:endParaRPr sz="3600">
              <a:solidFill>
                <a:srgbClr val="E21752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nrope SemiBold"/>
                <a:ea typeface="Manrope SemiBold"/>
                <a:cs typeface="Manrope SemiBold"/>
                <a:sym typeface="Manrope SemiBold"/>
              </a:rPr>
              <a:t>of the Statotest</a:t>
            </a:r>
            <a:endParaRPr sz="3600"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nrope SemiBold"/>
                <a:ea typeface="Manrope SemiBold"/>
                <a:cs typeface="Manrope SemiBold"/>
                <a:sym typeface="Manrope SemiBold"/>
              </a:rPr>
              <a:t>system</a:t>
            </a:r>
            <a:endParaRPr sz="3600"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311700" y="2753225"/>
            <a:ext cx="8520600" cy="2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Manrope"/>
                <a:ea typeface="Manrope"/>
                <a:cs typeface="Manrope"/>
                <a:sym typeface="Manrope"/>
              </a:rPr>
              <a:t>The system consists of </a:t>
            </a:r>
            <a:r>
              <a:rPr lang="en" sz="1400">
                <a:solidFill>
                  <a:srgbClr val="1F04A3"/>
                </a:solidFill>
                <a:latin typeface="Manrope"/>
                <a:ea typeface="Manrope"/>
                <a:cs typeface="Manrope"/>
                <a:sym typeface="Manrope"/>
              </a:rPr>
              <a:t>sensors</a:t>
            </a:r>
            <a:r>
              <a:rPr lang="en" sz="1400">
                <a:latin typeface="Manrope"/>
                <a:ea typeface="Manrope"/>
                <a:cs typeface="Manrope"/>
                <a:sym typeface="Manrope"/>
              </a:rPr>
              <a:t> </a:t>
            </a:r>
            <a:endParaRPr sz="14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Manrope"/>
                <a:ea typeface="Manrope"/>
                <a:cs typeface="Manrope"/>
                <a:sym typeface="Manrope"/>
              </a:rPr>
              <a:t>developed by us, </a:t>
            </a:r>
            <a:r>
              <a:rPr lang="en" sz="1400">
                <a:solidFill>
                  <a:srgbClr val="1F04A3"/>
                </a:solidFill>
                <a:latin typeface="Manrope"/>
                <a:ea typeface="Manrope"/>
                <a:cs typeface="Manrope"/>
                <a:sym typeface="Manrope"/>
              </a:rPr>
              <a:t>connection</a:t>
            </a:r>
            <a:r>
              <a:rPr lang="en" sz="1400">
                <a:latin typeface="Manrope"/>
                <a:ea typeface="Manrope"/>
                <a:cs typeface="Manrope"/>
                <a:sym typeface="Manrope"/>
              </a:rPr>
              <a:t>, and </a:t>
            </a:r>
            <a:endParaRPr sz="14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1F04A3"/>
                </a:solidFill>
                <a:latin typeface="Manrope"/>
                <a:ea typeface="Manrope"/>
                <a:cs typeface="Manrope"/>
                <a:sym typeface="Manrope"/>
              </a:rPr>
              <a:t>cloud software</a:t>
            </a:r>
            <a:r>
              <a:rPr lang="en" sz="1400">
                <a:latin typeface="Manrope"/>
                <a:ea typeface="Manrope"/>
                <a:cs typeface="Manrope"/>
                <a:sym typeface="Manrope"/>
              </a:rPr>
              <a:t> (using AI tools)</a:t>
            </a:r>
            <a:endParaRPr sz="140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81" name="Google Shape;81;p16" title="statotest-product-mockup.png"/>
          <p:cNvPicPr preferRelativeResize="0"/>
          <p:nvPr/>
        </p:nvPicPr>
        <p:blipFill rotWithShape="1">
          <a:blip r:embed="rId5">
            <a:alphaModFix/>
          </a:blip>
          <a:srcRect l="23721" t="12510" r="22742"/>
          <a:stretch/>
        </p:blipFill>
        <p:spPr>
          <a:xfrm>
            <a:off x="4191002" y="1112925"/>
            <a:ext cx="2466473" cy="403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 title="Statotest uplift concept 01 30-06.png"/>
          <p:cNvPicPr preferRelativeResize="0"/>
          <p:nvPr/>
        </p:nvPicPr>
        <p:blipFill rotWithShape="1">
          <a:blip r:embed="rId3">
            <a:alphaModFix/>
          </a:blip>
          <a:srcRect l="58113"/>
          <a:stretch/>
        </p:blipFill>
        <p:spPr>
          <a:xfrm>
            <a:off x="5313946" y="0"/>
            <a:ext cx="383007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 title="Statotest graphics and elements 02 11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980" y="4480199"/>
            <a:ext cx="746751" cy="3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1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nrope SemiBold"/>
                <a:ea typeface="Manrope SemiBold"/>
                <a:cs typeface="Manrope SemiBold"/>
                <a:sym typeface="Manrope SemiBold"/>
              </a:rPr>
              <a:t>Reference:</a:t>
            </a:r>
            <a:endParaRPr sz="3600"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1F04A3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Sudovo, Vilémov.</a:t>
            </a:r>
            <a:endParaRPr sz="3600">
              <a:solidFill>
                <a:srgbClr val="1F04A3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anrope SemiBold"/>
                <a:ea typeface="Manrope SemiBold"/>
                <a:cs typeface="Manrope SemiBold"/>
                <a:sym typeface="Manrope SemiBold"/>
              </a:rPr>
              <a:t>New railway bridges</a:t>
            </a:r>
            <a:endParaRPr sz="3600"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311700" y="2753225"/>
            <a:ext cx="7398600" cy="2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latin typeface="Manrope"/>
                <a:ea typeface="Manrope"/>
                <a:cs typeface="Manrope"/>
                <a:sym typeface="Manrope"/>
              </a:rPr>
              <a:t>We’ve installed dilatometers, </a:t>
            </a:r>
            <a:r>
              <a:rPr lang="en" sz="1400" dirty="0" err="1">
                <a:latin typeface="Manrope"/>
                <a:ea typeface="Manrope"/>
                <a:cs typeface="Manrope"/>
                <a:sym typeface="Manrope"/>
              </a:rPr>
              <a:t>tensometers</a:t>
            </a:r>
            <a:r>
              <a:rPr lang="en" sz="1400" dirty="0">
                <a:latin typeface="Manrope"/>
                <a:ea typeface="Manrope"/>
                <a:cs typeface="Manrope"/>
                <a:sym typeface="Manrope"/>
              </a:rPr>
              <a:t> </a:t>
            </a:r>
            <a:endParaRPr sz="1400" dirty="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latin typeface="Manrope"/>
                <a:ea typeface="Manrope"/>
                <a:cs typeface="Manrope"/>
                <a:sym typeface="Manrope"/>
              </a:rPr>
              <a:t>and construction temperature monitoring </a:t>
            </a:r>
            <a:endParaRPr sz="1400" dirty="0"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anrope"/>
                <a:ea typeface="Manrope"/>
                <a:cs typeface="Manrope"/>
                <a:sym typeface="Manrope"/>
              </a:rPr>
              <a:t>devices on the rails and bridge bearings.</a:t>
            </a:r>
            <a:endParaRPr sz="1400" dirty="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90" name="Google Shape;90;p17" title="Statotest uplift concept 01 30-06.png"/>
          <p:cNvPicPr preferRelativeResize="0"/>
          <p:nvPr/>
        </p:nvPicPr>
        <p:blipFill rotWithShape="1">
          <a:blip r:embed="rId3">
            <a:alphaModFix/>
          </a:blip>
          <a:srcRect l="20285" t="86155" r="67543" b="5267"/>
          <a:stretch/>
        </p:blipFill>
        <p:spPr>
          <a:xfrm>
            <a:off x="1644324" y="4431625"/>
            <a:ext cx="1112924" cy="44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 title="Statotest graphics and elements 02 11-0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title="Statotest graphics and elements 02 11-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50" y="4480199"/>
            <a:ext cx="746751" cy="3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>
            <a:spLocks noGrp="1"/>
          </p:cNvSpPr>
          <p:nvPr>
            <p:ph type="ctrTitle"/>
          </p:nvPr>
        </p:nvSpPr>
        <p:spPr>
          <a:xfrm>
            <a:off x="311700" y="820775"/>
            <a:ext cx="2906700" cy="31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 dirty="0">
                <a:solidFill>
                  <a:srgbClr val="E21752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Highly scalable,</a:t>
            </a:r>
            <a:r>
              <a:rPr lang="en" sz="3600" dirty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 high accuracy system</a:t>
            </a:r>
            <a:endParaRPr sz="3600" dirty="0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88656CCEA3D4BB26556B81650D93E" ma:contentTypeVersion="18" ma:contentTypeDescription="Vytvoří nový dokument" ma:contentTypeScope="" ma:versionID="f978b8be141460d803164f1f678e6661">
  <xsd:schema xmlns:xsd="http://www.w3.org/2001/XMLSchema" xmlns:xs="http://www.w3.org/2001/XMLSchema" xmlns:p="http://schemas.microsoft.com/office/2006/metadata/properties" xmlns:ns2="47852b8d-71ce-4a38-b25f-7c064cf76156" xmlns:ns3="ef6e6791-27a2-4a2f-b53c-4dc733be8b73" targetNamespace="http://schemas.microsoft.com/office/2006/metadata/properties" ma:root="true" ma:fieldsID="127aecfbf44178152194acf4c7d1723b" ns2:_="" ns3:_="">
    <xsd:import namespace="47852b8d-71ce-4a38-b25f-7c064cf76156"/>
    <xsd:import namespace="ef6e6791-27a2-4a2f-b53c-4dc733be8b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52b8d-71ce-4a38-b25f-7c064cf76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35d8ff39-1324-4f31-ba23-023d4504b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e6791-27a2-4a2f-b53c-4dc733be8b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782f70-ade3-4c11-a126-d778d7c34c1b}" ma:internalName="TaxCatchAll" ma:showField="CatchAllData" ma:web="ef6e6791-27a2-4a2f-b53c-4dc733be8b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852b8d-71ce-4a38-b25f-7c064cf76156">
      <Terms xmlns="http://schemas.microsoft.com/office/infopath/2007/PartnerControls"/>
    </lcf76f155ced4ddcb4097134ff3c332f>
    <TaxCatchAll xmlns="ef6e6791-27a2-4a2f-b53c-4dc733be8b73" xsi:nil="true"/>
  </documentManagement>
</p:properties>
</file>

<file path=customXml/itemProps1.xml><?xml version="1.0" encoding="utf-8"?>
<ds:datastoreItem xmlns:ds="http://schemas.openxmlformats.org/officeDocument/2006/customXml" ds:itemID="{C5D511F0-328E-4D93-A414-BE7416163CA8}"/>
</file>

<file path=customXml/itemProps2.xml><?xml version="1.0" encoding="utf-8"?>
<ds:datastoreItem xmlns:ds="http://schemas.openxmlformats.org/officeDocument/2006/customXml" ds:itemID="{B0CC96C2-D842-46A9-89FF-63A800EBC74D}"/>
</file>

<file path=customXml/itemProps3.xml><?xml version="1.0" encoding="utf-8"?>
<ds:datastoreItem xmlns:ds="http://schemas.openxmlformats.org/officeDocument/2006/customXml" ds:itemID="{E52FB7ED-5F2E-4B10-98B3-C896D71C9799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146</Words>
  <Application>Microsoft Macintosh PowerPoint</Application>
  <PresentationFormat>On-screen Show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Manrope SemiBold</vt:lpstr>
      <vt:lpstr>Manrope</vt:lpstr>
      <vt:lpstr>Arial</vt:lpstr>
      <vt:lpstr>Simple Light</vt:lpstr>
      <vt:lpstr>„We monitor your Bridges, buildings, and Constructions even if You sleep.”</vt:lpstr>
      <vt:lpstr>Problem: why is it important?</vt:lpstr>
      <vt:lpstr>Solution:</vt:lpstr>
      <vt:lpstr>Core concept of the Statotest system</vt:lpstr>
      <vt:lpstr>Reference: Sudovo, Vilémov. New railway bridges</vt:lpstr>
      <vt:lpstr>Highly scalable, high accuracy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Jonė Mažulytė</cp:lastModifiedBy>
  <cp:revision>1</cp:revision>
  <dcterms:modified xsi:type="dcterms:W3CDTF">2026-02-13T09:26:01Z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0x01010079088656CCEA3D4BB26556B81650D93E</vt:lpwstr>
  </property>
</Properties>
</file>